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3" roundtripDataSignature="AMtx7mg19sR0zqc7aQR04ec437Hcmq+O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customschemas.google.com/relationships/presentationmetadata" Target="metadata"/><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4947fee6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2b4947fee6d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2b4947fee6d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4947fee6d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2b4947fee6d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2b4947fee6d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4947fee6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2b4947fee6d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2b4947fee6d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4947fee6d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2b4947fee6d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2b4947fee6d_0_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4947fee6d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b4947fee6d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2b4947fee6d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4947fee6d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2b4947fee6d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b4947fee6d_0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a5f29c3f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29a5f29c3f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29a5f29c3f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f7816a8d7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ef7816a8d7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1ef7816a8d7_0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b4947fee6d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2b4947fee6d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2b4947fee6d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4947fee6d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2b4947fee6d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2b4947fee6d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4947fee6d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2b4947fee6d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2b4947fee6d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4947fee6d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b4947fee6d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2b4947fee6d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4947fee6d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b4947fee6d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2b4947fee6d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b4947fee6d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2b4947fee6d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2b4947fee6d_0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b4947fee6d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2b4947fee6d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2b4947fee6d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b4947fee6d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b4947fee6d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2b4947fee6d_0_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4947fee6d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b4947fee6d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2b4947fee6d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a5f29c3f5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29a5f29c3f5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29a5f29c3f5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a83654414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1ea83654414_0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1ea83654414_0_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b4947fee6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b4947fee6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2b4947fee6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b4947fee6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2b4947fee6d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2b4947fee6d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b4947fee6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2b4947fee6d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2b4947fee6d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4947fee6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2b4947fee6d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2b4947fee6d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4947fee6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b4947fee6d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2b4947fee6d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4947fee6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b4947fee6d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g2b4947fee6d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4947fee6d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2b4947fee6d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2b4947fee6d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4947fee6d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2b4947fee6d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2b4947fee6d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4947fee6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2b4947fee6d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2b4947fee6d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4947fee6d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2b4947fee6d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2b4947fee6d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5d40f1134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2b5d40f1134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2b5d40f1134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5d40f113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2b5d40f1134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2b5d40f1134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b5d40f1134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2b5d40f1134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2b5d40f1134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b5d40f113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2b5d40f113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2b5d40f1134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a5f29c3f5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29a5f29c3f5_0_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29a5f29c3f5_0_2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5d40f113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2b5d40f1134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2b5d40f1134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4947fee6d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2b4947fee6d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b4947fee6d_0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4947fee6d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2b4947fee6d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b4947fee6d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4947fee6d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b4947fee6d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2b4947fee6d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title" type="title">
  <p:cSld name="TITLE">
    <p:bg>
      <p:bgPr>
        <a:solidFill>
          <a:srgbClr val="3D2683"/>
        </a:solidFill>
      </p:bgPr>
    </p:bg>
    <p:spTree>
      <p:nvGrpSpPr>
        <p:cNvPr id="15" name="Shape 15"/>
        <p:cNvGrpSpPr/>
        <p:nvPr/>
      </p:nvGrpSpPr>
      <p:grpSpPr>
        <a:xfrm>
          <a:off x="0" y="0"/>
          <a:ext cx="0" cy="0"/>
          <a:chOff x="0" y="0"/>
          <a:chExt cx="0" cy="0"/>
        </a:xfrm>
      </p:grpSpPr>
      <p:sp>
        <p:nvSpPr>
          <p:cNvPr id="16" name="Google Shape;16;p8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8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 name="Google Shape;18;p80"/>
          <p:cNvPicPr preferRelativeResize="0"/>
          <p:nvPr/>
        </p:nvPicPr>
        <p:blipFill rotWithShape="1">
          <a:blip r:embed="rId2">
            <a:alphaModFix/>
          </a:blip>
          <a:srcRect b="0" l="0" r="0" t="0"/>
          <a:stretch/>
        </p:blipFill>
        <p:spPr>
          <a:xfrm>
            <a:off x="10753200" y="5454000"/>
            <a:ext cx="1080000" cy="108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 empty">
  <p:cSld name="Chapter slide - empty">
    <p:spTree>
      <p:nvGrpSpPr>
        <p:cNvPr id="65" name="Shape 65"/>
        <p:cNvGrpSpPr/>
        <p:nvPr/>
      </p:nvGrpSpPr>
      <p:grpSpPr>
        <a:xfrm>
          <a:off x="0" y="0"/>
          <a:ext cx="0" cy="0"/>
          <a:chOff x="0" y="0"/>
          <a:chExt cx="0" cy="0"/>
        </a:xfrm>
      </p:grpSpPr>
      <p:sp>
        <p:nvSpPr>
          <p:cNvPr id="66" name="Google Shape;66;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Le Groupe IONIS renforce son leadership dans les formations tech avec la  reprise de Supinfo - Newsroom IONIS Group" id="69" name="Google Shape;69;p88"/>
          <p:cNvPicPr preferRelativeResize="0"/>
          <p:nvPr/>
        </p:nvPicPr>
        <p:blipFill rotWithShape="1">
          <a:blip r:embed="rId2">
            <a:alphaModFix/>
          </a:blip>
          <a:srcRect b="0" l="0" r="0" t="0"/>
          <a:stretch/>
        </p:blipFill>
        <p:spPr>
          <a:xfrm>
            <a:off x="11245262" y="186359"/>
            <a:ext cx="757859" cy="757859"/>
          </a:xfrm>
          <a:prstGeom prst="rect">
            <a:avLst/>
          </a:prstGeom>
          <a:noFill/>
          <a:ln>
            <a:noFill/>
          </a:ln>
        </p:spPr>
      </p:pic>
      <p:sp>
        <p:nvSpPr>
          <p:cNvPr id="70" name="Google Shape;70;p88"/>
          <p:cNvSpPr txBox="1"/>
          <p:nvPr>
            <p:ph idx="1" type="body"/>
          </p:nvPr>
        </p:nvSpPr>
        <p:spPr>
          <a:xfrm>
            <a:off x="838200" y="384352"/>
            <a:ext cx="10508974" cy="5692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sz="3200">
                <a:latin typeface="Calibri"/>
                <a:ea typeface="Calibri"/>
                <a:cs typeface="Calibri"/>
                <a:sym typeface="Calibri"/>
              </a:defRPr>
            </a:lvl1pPr>
            <a:lvl2pPr indent="-431800" lvl="1" marL="914400" algn="l">
              <a:lnSpc>
                <a:spcPct val="90000"/>
              </a:lnSpc>
              <a:spcBef>
                <a:spcPts val="500"/>
              </a:spcBef>
              <a:spcAft>
                <a:spcPts val="0"/>
              </a:spcAft>
              <a:buClr>
                <a:schemeClr val="dk1"/>
              </a:buClr>
              <a:buSzPts val="3200"/>
              <a:buChar char="•"/>
              <a:defRPr sz="3200"/>
            </a:lvl2pPr>
            <a:lvl3pPr indent="-406400" lvl="2" marL="1371600" algn="l">
              <a:lnSpc>
                <a:spcPct val="90000"/>
              </a:lnSpc>
              <a:spcBef>
                <a:spcPts val="500"/>
              </a:spcBef>
              <a:spcAft>
                <a:spcPts val="0"/>
              </a:spcAft>
              <a:buClr>
                <a:schemeClr val="dk1"/>
              </a:buClr>
              <a:buSzPts val="2800"/>
              <a:buChar char="•"/>
              <a:defRPr sz="2800"/>
            </a:lvl3pPr>
            <a:lvl4pPr indent="-381000" lvl="3" marL="1828800" algn="l">
              <a:lnSpc>
                <a:spcPct val="90000"/>
              </a:lnSpc>
              <a:spcBef>
                <a:spcPts val="500"/>
              </a:spcBef>
              <a:spcAft>
                <a:spcPts val="0"/>
              </a:spcAft>
              <a:buClr>
                <a:schemeClr val="dk1"/>
              </a:buClr>
              <a:buSzPts val="2400"/>
              <a:buChar char="•"/>
              <a:defRPr sz="2400"/>
            </a:lvl4pPr>
            <a:lvl5pPr indent="-381000" lvl="4" marL="2286000" algn="l">
              <a:lnSpc>
                <a:spcPct val="90000"/>
              </a:lnSpc>
              <a:spcBef>
                <a:spcPts val="500"/>
              </a:spcBef>
              <a:spcAft>
                <a:spcPts val="0"/>
              </a:spcAft>
              <a:buClr>
                <a:schemeClr val="dk1"/>
              </a:buClr>
              <a:buSzPts val="2400"/>
              <a:buChar char="•"/>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88"/>
          <p:cNvSpPr txBox="1"/>
          <p:nvPr>
            <p:ph idx="2" type="body"/>
          </p:nvPr>
        </p:nvSpPr>
        <p:spPr>
          <a:xfrm>
            <a:off x="838200" y="1352782"/>
            <a:ext cx="10441597" cy="4247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2400"/>
              <a:buNone/>
              <a:defRPr b="1"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72" name="Shape 72"/>
        <p:cNvGrpSpPr/>
        <p:nvPr/>
      </p:nvGrpSpPr>
      <p:grpSpPr>
        <a:xfrm>
          <a:off x="0" y="0"/>
          <a:ext cx="0" cy="0"/>
          <a:chOff x="0" y="0"/>
          <a:chExt cx="0" cy="0"/>
        </a:xfrm>
      </p:grpSpPr>
      <p:sp>
        <p:nvSpPr>
          <p:cNvPr id="73" name="Google Shape;73;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Le Groupe IONIS renforce son leadership dans les formations tech avec la  reprise de Supinfo - Newsroom IONIS Group" id="76" name="Google Shape;76;p89"/>
          <p:cNvPicPr preferRelativeResize="0"/>
          <p:nvPr/>
        </p:nvPicPr>
        <p:blipFill rotWithShape="1">
          <a:blip r:embed="rId2">
            <a:alphaModFix/>
          </a:blip>
          <a:srcRect b="0" l="0" r="0" t="0"/>
          <a:stretch/>
        </p:blipFill>
        <p:spPr>
          <a:xfrm>
            <a:off x="11245262" y="186359"/>
            <a:ext cx="757859" cy="75785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p:cSld name="Chapter slide">
    <p:spTree>
      <p:nvGrpSpPr>
        <p:cNvPr id="19" name="Shape 19"/>
        <p:cNvGrpSpPr/>
        <p:nvPr/>
      </p:nvGrpSpPr>
      <p:grpSpPr>
        <a:xfrm>
          <a:off x="0" y="0"/>
          <a:ext cx="0" cy="0"/>
          <a:chOff x="0" y="0"/>
          <a:chExt cx="0" cy="0"/>
        </a:xfrm>
      </p:grpSpPr>
      <p:sp>
        <p:nvSpPr>
          <p:cNvPr id="20" name="Google Shape;20;p81"/>
          <p:cNvSpPr txBox="1"/>
          <p:nvPr>
            <p:ph idx="1" type="body"/>
          </p:nvPr>
        </p:nvSpPr>
        <p:spPr>
          <a:xfrm>
            <a:off x="838200" y="2176669"/>
            <a:ext cx="10515600" cy="400029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Le Groupe IONIS renforce son leadership dans les formations tech avec la  reprise de Supinfo - Newsroom IONIS Group" id="24" name="Google Shape;24;p81"/>
          <p:cNvPicPr preferRelativeResize="0"/>
          <p:nvPr/>
        </p:nvPicPr>
        <p:blipFill rotWithShape="1">
          <a:blip r:embed="rId2">
            <a:alphaModFix/>
          </a:blip>
          <a:srcRect b="0" l="0" r="0" t="0"/>
          <a:stretch/>
        </p:blipFill>
        <p:spPr>
          <a:xfrm>
            <a:off x="11245262" y="186359"/>
            <a:ext cx="757859" cy="757859"/>
          </a:xfrm>
          <a:prstGeom prst="rect">
            <a:avLst/>
          </a:prstGeom>
          <a:noFill/>
          <a:ln>
            <a:noFill/>
          </a:ln>
        </p:spPr>
      </p:pic>
      <p:sp>
        <p:nvSpPr>
          <p:cNvPr id="25" name="Google Shape;25;p81"/>
          <p:cNvSpPr txBox="1"/>
          <p:nvPr>
            <p:ph idx="2" type="body"/>
          </p:nvPr>
        </p:nvSpPr>
        <p:spPr>
          <a:xfrm>
            <a:off x="838200" y="384352"/>
            <a:ext cx="10508974" cy="5692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sz="3200">
                <a:latin typeface="Calibri"/>
                <a:ea typeface="Calibri"/>
                <a:cs typeface="Calibri"/>
                <a:sym typeface="Calibri"/>
              </a:defRPr>
            </a:lvl1pPr>
            <a:lvl2pPr indent="-431800" lvl="1" marL="914400" algn="l">
              <a:lnSpc>
                <a:spcPct val="90000"/>
              </a:lnSpc>
              <a:spcBef>
                <a:spcPts val="500"/>
              </a:spcBef>
              <a:spcAft>
                <a:spcPts val="0"/>
              </a:spcAft>
              <a:buClr>
                <a:schemeClr val="dk1"/>
              </a:buClr>
              <a:buSzPts val="3200"/>
              <a:buChar char="•"/>
              <a:defRPr sz="3200"/>
            </a:lvl2pPr>
            <a:lvl3pPr indent="-406400" lvl="2" marL="1371600" algn="l">
              <a:lnSpc>
                <a:spcPct val="90000"/>
              </a:lnSpc>
              <a:spcBef>
                <a:spcPts val="500"/>
              </a:spcBef>
              <a:spcAft>
                <a:spcPts val="0"/>
              </a:spcAft>
              <a:buClr>
                <a:schemeClr val="dk1"/>
              </a:buClr>
              <a:buSzPts val="2800"/>
              <a:buChar char="•"/>
              <a:defRPr sz="2800"/>
            </a:lvl3pPr>
            <a:lvl4pPr indent="-381000" lvl="3" marL="1828800" algn="l">
              <a:lnSpc>
                <a:spcPct val="90000"/>
              </a:lnSpc>
              <a:spcBef>
                <a:spcPts val="500"/>
              </a:spcBef>
              <a:spcAft>
                <a:spcPts val="0"/>
              </a:spcAft>
              <a:buClr>
                <a:schemeClr val="dk1"/>
              </a:buClr>
              <a:buSzPts val="2400"/>
              <a:buChar char="•"/>
              <a:defRPr sz="2400"/>
            </a:lvl4pPr>
            <a:lvl5pPr indent="-381000" lvl="4" marL="2286000" algn="l">
              <a:lnSpc>
                <a:spcPct val="90000"/>
              </a:lnSpc>
              <a:spcBef>
                <a:spcPts val="500"/>
              </a:spcBef>
              <a:spcAft>
                <a:spcPts val="0"/>
              </a:spcAft>
              <a:buClr>
                <a:schemeClr val="dk1"/>
              </a:buClr>
              <a:buSzPts val="2400"/>
              <a:buChar char="•"/>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81"/>
          <p:cNvSpPr txBox="1"/>
          <p:nvPr>
            <p:ph idx="3" type="body"/>
          </p:nvPr>
        </p:nvSpPr>
        <p:spPr>
          <a:xfrm>
            <a:off x="838200" y="1352782"/>
            <a:ext cx="10441597" cy="4247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2400"/>
              <a:buNone/>
              <a:defRPr b="1"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bg>
      <p:bgPr>
        <a:solidFill>
          <a:srgbClr val="3D2683"/>
        </a:solidFill>
      </p:bgPr>
    </p:bg>
    <p:spTree>
      <p:nvGrpSpPr>
        <p:cNvPr id="27" name="Shape 27"/>
        <p:cNvGrpSpPr/>
        <p:nvPr/>
      </p:nvGrpSpPr>
      <p:grpSpPr>
        <a:xfrm>
          <a:off x="0" y="0"/>
          <a:ext cx="0" cy="0"/>
          <a:chOff x="0" y="0"/>
          <a:chExt cx="0" cy="0"/>
        </a:xfrm>
      </p:grpSpPr>
      <p:pic>
        <p:nvPicPr>
          <p:cNvPr descr="Menu avec un remplissage uni" id="28" name="Google Shape;28;p82"/>
          <p:cNvPicPr preferRelativeResize="0"/>
          <p:nvPr/>
        </p:nvPicPr>
        <p:blipFill rotWithShape="1">
          <a:blip r:embed="rId2">
            <a:alphaModFix/>
          </a:blip>
          <a:srcRect b="0" l="0" r="0" t="0"/>
          <a:stretch/>
        </p:blipFill>
        <p:spPr>
          <a:xfrm>
            <a:off x="10440000" y="5040000"/>
            <a:ext cx="1080000" cy="1080000"/>
          </a:xfrm>
          <a:prstGeom prst="rect">
            <a:avLst/>
          </a:prstGeom>
          <a:noFill/>
          <a:ln>
            <a:noFill/>
          </a:ln>
        </p:spPr>
      </p:pic>
      <p:sp>
        <p:nvSpPr>
          <p:cNvPr id="29" name="Google Shape;29;p82"/>
          <p:cNvSpPr txBox="1"/>
          <p:nvPr>
            <p:ph idx="1" type="body"/>
          </p:nvPr>
        </p:nvSpPr>
        <p:spPr>
          <a:xfrm>
            <a:off x="831850" y="396327"/>
            <a:ext cx="10688150" cy="9144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i="1" sz="32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82"/>
          <p:cNvSpPr txBox="1"/>
          <p:nvPr>
            <p:ph idx="2" type="body"/>
          </p:nvPr>
        </p:nvSpPr>
        <p:spPr>
          <a:xfrm>
            <a:off x="844550" y="2559496"/>
            <a:ext cx="10688150" cy="3560504"/>
          </a:xfrm>
          <a:prstGeom prst="rect">
            <a:avLst/>
          </a:prstGeom>
          <a:noFill/>
          <a:ln>
            <a:noFill/>
          </a:ln>
        </p:spPr>
        <p:txBody>
          <a:bodyPr anchorCtr="0" anchor="t" bIns="45700" lIns="91425" spcFirstLastPara="1" rIns="91425" wrap="square" tIns="45700">
            <a:normAutofit/>
          </a:bodyPr>
          <a:lstStyle>
            <a:lvl1pPr indent="-457200" lvl="0" marL="457200" algn="l">
              <a:lnSpc>
                <a:spcPct val="90000"/>
              </a:lnSpc>
              <a:spcBef>
                <a:spcPts val="1000"/>
              </a:spcBef>
              <a:spcAft>
                <a:spcPts val="0"/>
              </a:spcAft>
              <a:buClr>
                <a:schemeClr val="lt1"/>
              </a:buClr>
              <a:buSzPts val="3600"/>
              <a:buChar char="•"/>
              <a:defRPr sz="3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sz="1800">
                <a:solidFill>
                  <a:schemeClr val="lt1"/>
                </a:solidFill>
              </a:defRPr>
            </a:lvl2pPr>
            <a:lvl3pPr indent="-342900" lvl="2" marL="1371600" algn="l">
              <a:lnSpc>
                <a:spcPct val="90000"/>
              </a:lnSpc>
              <a:spcBef>
                <a:spcPts val="500"/>
              </a:spcBef>
              <a:spcAft>
                <a:spcPts val="0"/>
              </a:spcAft>
              <a:buClr>
                <a:schemeClr val="lt1"/>
              </a:buClr>
              <a:buSzPts val="1800"/>
              <a:buChar char="•"/>
              <a:defRPr sz="1800">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p:cSld name="Chapter title">
    <p:bg>
      <p:bgPr>
        <a:solidFill>
          <a:srgbClr val="3D2683"/>
        </a:solidFill>
      </p:bgPr>
    </p:bg>
    <p:spTree>
      <p:nvGrpSpPr>
        <p:cNvPr id="31" name="Shape 31"/>
        <p:cNvGrpSpPr/>
        <p:nvPr/>
      </p:nvGrpSpPr>
      <p:grpSpPr>
        <a:xfrm>
          <a:off x="0" y="0"/>
          <a:ext cx="0" cy="0"/>
          <a:chOff x="0" y="0"/>
          <a:chExt cx="0" cy="0"/>
        </a:xfrm>
      </p:grpSpPr>
      <p:sp>
        <p:nvSpPr>
          <p:cNvPr id="32" name="Google Shape;32;p83"/>
          <p:cNvSpPr txBox="1"/>
          <p:nvPr>
            <p:ph idx="1" type="body"/>
          </p:nvPr>
        </p:nvSpPr>
        <p:spPr>
          <a:xfrm>
            <a:off x="844550" y="1786740"/>
            <a:ext cx="10515600" cy="28512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5400"/>
              <a:buNone/>
              <a:defRPr sz="5400">
                <a:solidFill>
                  <a:schemeClr val="lt1"/>
                </a:solidFill>
                <a:latin typeface="Calibri"/>
                <a:ea typeface="Calibri"/>
                <a:cs typeface="Calibri"/>
                <a:sym typeface="Calibri"/>
              </a:defRPr>
            </a:lvl1pPr>
            <a:lvl2pPr indent="-406400" lvl="1" marL="914400" algn="l">
              <a:lnSpc>
                <a:spcPct val="90000"/>
              </a:lnSpc>
              <a:spcBef>
                <a:spcPts val="500"/>
              </a:spcBef>
              <a:spcAft>
                <a:spcPts val="0"/>
              </a:spcAft>
              <a:buClr>
                <a:schemeClr val="lt1"/>
              </a:buClr>
              <a:buSzPts val="2800"/>
              <a:buChar char="•"/>
              <a:defRPr sz="2800">
                <a:solidFill>
                  <a:schemeClr val="lt1"/>
                </a:solidFill>
              </a:defRPr>
            </a:lvl2pPr>
            <a:lvl3pPr indent="-342900" lvl="2" marL="1371600" algn="l">
              <a:lnSpc>
                <a:spcPct val="90000"/>
              </a:lnSpc>
              <a:spcBef>
                <a:spcPts val="500"/>
              </a:spcBef>
              <a:spcAft>
                <a:spcPts val="0"/>
              </a:spcAft>
              <a:buClr>
                <a:schemeClr val="lt1"/>
              </a:buClr>
              <a:buSzPts val="1800"/>
              <a:buChar char="•"/>
              <a:defRPr sz="1800">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questions">
  <p:cSld name="Chapter questions">
    <p:bg>
      <p:bgPr>
        <a:solidFill>
          <a:srgbClr val="3D2683"/>
        </a:solidFill>
      </p:bgPr>
    </p:bg>
    <p:spTree>
      <p:nvGrpSpPr>
        <p:cNvPr id="33" name="Shape 33"/>
        <p:cNvGrpSpPr/>
        <p:nvPr/>
      </p:nvGrpSpPr>
      <p:grpSpPr>
        <a:xfrm>
          <a:off x="0" y="0"/>
          <a:ext cx="0" cy="0"/>
          <a:chOff x="0" y="0"/>
          <a:chExt cx="0" cy="0"/>
        </a:xfrm>
      </p:grpSpPr>
      <p:pic>
        <p:nvPicPr>
          <p:cNvPr descr="Questions avec un remplissage uni" id="34" name="Google Shape;34;p86"/>
          <p:cNvPicPr preferRelativeResize="0"/>
          <p:nvPr/>
        </p:nvPicPr>
        <p:blipFill rotWithShape="1">
          <a:blip r:embed="rId2">
            <a:alphaModFix/>
          </a:blip>
          <a:srcRect b="0" l="0" r="0" t="0"/>
          <a:stretch/>
        </p:blipFill>
        <p:spPr>
          <a:xfrm>
            <a:off x="4656000" y="1989000"/>
            <a:ext cx="2880000" cy="2880000"/>
          </a:xfrm>
          <a:prstGeom prst="rect">
            <a:avLst/>
          </a:prstGeom>
          <a:noFill/>
          <a:ln>
            <a:noFill/>
          </a:ln>
        </p:spPr>
      </p:pic>
      <p:sp>
        <p:nvSpPr>
          <p:cNvPr id="35" name="Google Shape;35;p86"/>
          <p:cNvSpPr txBox="1"/>
          <p:nvPr>
            <p:ph idx="1" type="body"/>
          </p:nvPr>
        </p:nvSpPr>
        <p:spPr>
          <a:xfrm>
            <a:off x="838199" y="365126"/>
            <a:ext cx="10515599" cy="579092"/>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end">
  <p:cSld name="Lecture end">
    <p:bg>
      <p:bgPr>
        <a:solidFill>
          <a:srgbClr val="3D2683"/>
        </a:solidFill>
      </p:bgPr>
    </p:bg>
    <p:spTree>
      <p:nvGrpSpPr>
        <p:cNvPr id="36" name="Shape 36"/>
        <p:cNvGrpSpPr/>
        <p:nvPr/>
      </p:nvGrpSpPr>
      <p:grpSpPr>
        <a:xfrm>
          <a:off x="0" y="0"/>
          <a:ext cx="0" cy="0"/>
          <a:chOff x="0" y="0"/>
          <a:chExt cx="0" cy="0"/>
        </a:xfrm>
      </p:grpSpPr>
      <p:pic>
        <p:nvPicPr>
          <p:cNvPr descr="Drapeau de course avec un remplissage uni" id="37" name="Google Shape;37;p87"/>
          <p:cNvPicPr preferRelativeResize="0"/>
          <p:nvPr/>
        </p:nvPicPr>
        <p:blipFill rotWithShape="1">
          <a:blip r:embed="rId2">
            <a:alphaModFix/>
          </a:blip>
          <a:srcRect b="0" l="0" r="0" t="0"/>
          <a:stretch/>
        </p:blipFill>
        <p:spPr>
          <a:xfrm>
            <a:off x="4656000" y="1989000"/>
            <a:ext cx="2880000" cy="28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 Side image">
  <p:cSld name="Chapter slide - Side image">
    <p:spTree>
      <p:nvGrpSpPr>
        <p:cNvPr id="38" name="Shape 38"/>
        <p:cNvGrpSpPr/>
        <p:nvPr/>
      </p:nvGrpSpPr>
      <p:grpSpPr>
        <a:xfrm>
          <a:off x="0" y="0"/>
          <a:ext cx="0" cy="0"/>
          <a:chOff x="0" y="0"/>
          <a:chExt cx="0" cy="0"/>
        </a:xfrm>
      </p:grpSpPr>
      <p:sp>
        <p:nvSpPr>
          <p:cNvPr id="39" name="Google Shape;39;p90"/>
          <p:cNvSpPr/>
          <p:nvPr>
            <p:ph idx="2" type="pic"/>
          </p:nvPr>
        </p:nvSpPr>
        <p:spPr>
          <a:xfrm>
            <a:off x="5183188" y="987425"/>
            <a:ext cx="6172200" cy="4873625"/>
          </a:xfrm>
          <a:prstGeom prst="rect">
            <a:avLst/>
          </a:prstGeom>
          <a:noFill/>
          <a:ln>
            <a:noFill/>
          </a:ln>
        </p:spPr>
      </p:sp>
      <p:sp>
        <p:nvSpPr>
          <p:cNvPr id="40" name="Google Shape;40;p9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 name="Google Shape;41;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Le Groupe IONIS renforce son leadership dans les formations tech avec la  reprise de Supinfo - Newsroom IONIS Group" id="44" name="Google Shape;44;p90"/>
          <p:cNvPicPr preferRelativeResize="0"/>
          <p:nvPr/>
        </p:nvPicPr>
        <p:blipFill rotWithShape="1">
          <a:blip r:embed="rId2">
            <a:alphaModFix/>
          </a:blip>
          <a:srcRect b="0" l="0" r="0" t="0"/>
          <a:stretch/>
        </p:blipFill>
        <p:spPr>
          <a:xfrm>
            <a:off x="11245262" y="186359"/>
            <a:ext cx="757859" cy="757859"/>
          </a:xfrm>
          <a:prstGeom prst="rect">
            <a:avLst/>
          </a:prstGeom>
          <a:noFill/>
          <a:ln>
            <a:noFill/>
          </a:ln>
        </p:spPr>
      </p:pic>
      <p:sp>
        <p:nvSpPr>
          <p:cNvPr id="45" name="Google Shape;45;p90"/>
          <p:cNvSpPr txBox="1"/>
          <p:nvPr>
            <p:ph idx="3" type="body"/>
          </p:nvPr>
        </p:nvSpPr>
        <p:spPr>
          <a:xfrm>
            <a:off x="838200" y="384352"/>
            <a:ext cx="3957611" cy="5692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sz="3200">
                <a:latin typeface="Calibri"/>
                <a:ea typeface="Calibri"/>
                <a:cs typeface="Calibri"/>
                <a:sym typeface="Calibri"/>
              </a:defRPr>
            </a:lvl1pPr>
            <a:lvl2pPr indent="-431800" lvl="1" marL="914400" algn="l">
              <a:lnSpc>
                <a:spcPct val="90000"/>
              </a:lnSpc>
              <a:spcBef>
                <a:spcPts val="500"/>
              </a:spcBef>
              <a:spcAft>
                <a:spcPts val="0"/>
              </a:spcAft>
              <a:buClr>
                <a:schemeClr val="dk1"/>
              </a:buClr>
              <a:buSzPts val="3200"/>
              <a:buChar char="•"/>
              <a:defRPr sz="3200"/>
            </a:lvl2pPr>
            <a:lvl3pPr indent="-406400" lvl="2" marL="1371600" algn="l">
              <a:lnSpc>
                <a:spcPct val="90000"/>
              </a:lnSpc>
              <a:spcBef>
                <a:spcPts val="500"/>
              </a:spcBef>
              <a:spcAft>
                <a:spcPts val="0"/>
              </a:spcAft>
              <a:buClr>
                <a:schemeClr val="dk1"/>
              </a:buClr>
              <a:buSzPts val="2800"/>
              <a:buChar char="•"/>
              <a:defRPr sz="2800"/>
            </a:lvl3pPr>
            <a:lvl4pPr indent="-381000" lvl="3" marL="1828800" algn="l">
              <a:lnSpc>
                <a:spcPct val="90000"/>
              </a:lnSpc>
              <a:spcBef>
                <a:spcPts val="500"/>
              </a:spcBef>
              <a:spcAft>
                <a:spcPts val="0"/>
              </a:spcAft>
              <a:buClr>
                <a:schemeClr val="dk1"/>
              </a:buClr>
              <a:buSzPts val="2400"/>
              <a:buChar char="•"/>
              <a:defRPr sz="2400"/>
            </a:lvl4pPr>
            <a:lvl5pPr indent="-381000" lvl="4" marL="2286000" algn="l">
              <a:lnSpc>
                <a:spcPct val="90000"/>
              </a:lnSpc>
              <a:spcBef>
                <a:spcPts val="500"/>
              </a:spcBef>
              <a:spcAft>
                <a:spcPts val="0"/>
              </a:spcAft>
              <a:buClr>
                <a:schemeClr val="dk1"/>
              </a:buClr>
              <a:buSzPts val="2400"/>
              <a:buChar char="•"/>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90"/>
          <p:cNvSpPr txBox="1"/>
          <p:nvPr>
            <p:ph idx="4" type="body"/>
          </p:nvPr>
        </p:nvSpPr>
        <p:spPr>
          <a:xfrm>
            <a:off x="838200" y="1352782"/>
            <a:ext cx="3932237" cy="4247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2400"/>
              <a:buNone/>
              <a:defRPr b="1"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 two columns">
  <p:cSld name="Chapter slide - two columns">
    <p:spTree>
      <p:nvGrpSpPr>
        <p:cNvPr id="47" name="Shape 47"/>
        <p:cNvGrpSpPr/>
        <p:nvPr/>
      </p:nvGrpSpPr>
      <p:grpSpPr>
        <a:xfrm>
          <a:off x="0" y="0"/>
          <a:ext cx="0" cy="0"/>
          <a:chOff x="0" y="0"/>
          <a:chExt cx="0" cy="0"/>
        </a:xfrm>
      </p:grpSpPr>
      <p:sp>
        <p:nvSpPr>
          <p:cNvPr id="48" name="Google Shape;48;p84"/>
          <p:cNvSpPr txBox="1"/>
          <p:nvPr>
            <p:ph idx="1" type="body"/>
          </p:nvPr>
        </p:nvSpPr>
        <p:spPr>
          <a:xfrm>
            <a:off x="838200" y="2176669"/>
            <a:ext cx="5181600" cy="40002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4"/>
          <p:cNvSpPr txBox="1"/>
          <p:nvPr>
            <p:ph idx="2" type="body"/>
          </p:nvPr>
        </p:nvSpPr>
        <p:spPr>
          <a:xfrm>
            <a:off x="6172200" y="2176667"/>
            <a:ext cx="5181600" cy="400029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Le Groupe IONIS renforce son leadership dans les formations tech avec la  reprise de Supinfo - Newsroom IONIS Group" id="53" name="Google Shape;53;p84"/>
          <p:cNvPicPr preferRelativeResize="0"/>
          <p:nvPr/>
        </p:nvPicPr>
        <p:blipFill rotWithShape="1">
          <a:blip r:embed="rId2">
            <a:alphaModFix/>
          </a:blip>
          <a:srcRect b="0" l="0" r="0" t="0"/>
          <a:stretch/>
        </p:blipFill>
        <p:spPr>
          <a:xfrm>
            <a:off x="11245262" y="186359"/>
            <a:ext cx="757859" cy="757859"/>
          </a:xfrm>
          <a:prstGeom prst="rect">
            <a:avLst/>
          </a:prstGeom>
          <a:noFill/>
          <a:ln>
            <a:noFill/>
          </a:ln>
        </p:spPr>
      </p:pic>
      <p:sp>
        <p:nvSpPr>
          <p:cNvPr id="54" name="Google Shape;54;p84"/>
          <p:cNvSpPr txBox="1"/>
          <p:nvPr>
            <p:ph idx="3" type="body"/>
          </p:nvPr>
        </p:nvSpPr>
        <p:spPr>
          <a:xfrm>
            <a:off x="838200" y="384352"/>
            <a:ext cx="10508974" cy="5692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sz="3200">
                <a:latin typeface="Calibri"/>
                <a:ea typeface="Calibri"/>
                <a:cs typeface="Calibri"/>
                <a:sym typeface="Calibri"/>
              </a:defRPr>
            </a:lvl1pPr>
            <a:lvl2pPr indent="-431800" lvl="1" marL="914400" algn="l">
              <a:lnSpc>
                <a:spcPct val="90000"/>
              </a:lnSpc>
              <a:spcBef>
                <a:spcPts val="500"/>
              </a:spcBef>
              <a:spcAft>
                <a:spcPts val="0"/>
              </a:spcAft>
              <a:buClr>
                <a:schemeClr val="dk1"/>
              </a:buClr>
              <a:buSzPts val="3200"/>
              <a:buChar char="•"/>
              <a:defRPr sz="3200"/>
            </a:lvl2pPr>
            <a:lvl3pPr indent="-406400" lvl="2" marL="1371600" algn="l">
              <a:lnSpc>
                <a:spcPct val="90000"/>
              </a:lnSpc>
              <a:spcBef>
                <a:spcPts val="500"/>
              </a:spcBef>
              <a:spcAft>
                <a:spcPts val="0"/>
              </a:spcAft>
              <a:buClr>
                <a:schemeClr val="dk1"/>
              </a:buClr>
              <a:buSzPts val="2800"/>
              <a:buChar char="•"/>
              <a:defRPr sz="2800"/>
            </a:lvl3pPr>
            <a:lvl4pPr indent="-381000" lvl="3" marL="1828800" algn="l">
              <a:lnSpc>
                <a:spcPct val="90000"/>
              </a:lnSpc>
              <a:spcBef>
                <a:spcPts val="500"/>
              </a:spcBef>
              <a:spcAft>
                <a:spcPts val="0"/>
              </a:spcAft>
              <a:buClr>
                <a:schemeClr val="dk1"/>
              </a:buClr>
              <a:buSzPts val="2400"/>
              <a:buChar char="•"/>
              <a:defRPr sz="2400"/>
            </a:lvl4pPr>
            <a:lvl5pPr indent="-381000" lvl="4" marL="2286000" algn="l">
              <a:lnSpc>
                <a:spcPct val="90000"/>
              </a:lnSpc>
              <a:spcBef>
                <a:spcPts val="500"/>
              </a:spcBef>
              <a:spcAft>
                <a:spcPts val="0"/>
              </a:spcAft>
              <a:buClr>
                <a:schemeClr val="dk1"/>
              </a:buClr>
              <a:buSzPts val="2400"/>
              <a:buChar char="•"/>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4"/>
          <p:cNvSpPr txBox="1"/>
          <p:nvPr>
            <p:ph idx="4" type="body"/>
          </p:nvPr>
        </p:nvSpPr>
        <p:spPr>
          <a:xfrm>
            <a:off x="838200" y="1352782"/>
            <a:ext cx="10441597" cy="4247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2400"/>
              <a:buNone/>
              <a:defRPr b="1"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 Side contents">
  <p:cSld name="Chapter slide - Side contents">
    <p:spTree>
      <p:nvGrpSpPr>
        <p:cNvPr id="56" name="Shape 56"/>
        <p:cNvGrpSpPr/>
        <p:nvPr/>
      </p:nvGrpSpPr>
      <p:grpSpPr>
        <a:xfrm>
          <a:off x="0" y="0"/>
          <a:ext cx="0" cy="0"/>
          <a:chOff x="0" y="0"/>
          <a:chExt cx="0" cy="0"/>
        </a:xfrm>
      </p:grpSpPr>
      <p:sp>
        <p:nvSpPr>
          <p:cNvPr id="57" name="Google Shape;57;p8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8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Le Groupe IONIS renforce son leadership dans les formations tech avec la  reprise de Supinfo - Newsroom IONIS Group" id="62" name="Google Shape;62;p85"/>
          <p:cNvPicPr preferRelativeResize="0"/>
          <p:nvPr/>
        </p:nvPicPr>
        <p:blipFill rotWithShape="1">
          <a:blip r:embed="rId2">
            <a:alphaModFix/>
          </a:blip>
          <a:srcRect b="0" l="0" r="0" t="0"/>
          <a:stretch/>
        </p:blipFill>
        <p:spPr>
          <a:xfrm>
            <a:off x="11245262" y="186359"/>
            <a:ext cx="757859" cy="757859"/>
          </a:xfrm>
          <a:prstGeom prst="rect">
            <a:avLst/>
          </a:prstGeom>
          <a:noFill/>
          <a:ln>
            <a:noFill/>
          </a:ln>
        </p:spPr>
      </p:pic>
      <p:sp>
        <p:nvSpPr>
          <p:cNvPr id="63" name="Google Shape;63;p85"/>
          <p:cNvSpPr txBox="1"/>
          <p:nvPr>
            <p:ph idx="3" type="body"/>
          </p:nvPr>
        </p:nvSpPr>
        <p:spPr>
          <a:xfrm>
            <a:off x="838200" y="384352"/>
            <a:ext cx="3957611" cy="5692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sz="3200">
                <a:latin typeface="Calibri"/>
                <a:ea typeface="Calibri"/>
                <a:cs typeface="Calibri"/>
                <a:sym typeface="Calibri"/>
              </a:defRPr>
            </a:lvl1pPr>
            <a:lvl2pPr indent="-431800" lvl="1" marL="914400" algn="l">
              <a:lnSpc>
                <a:spcPct val="90000"/>
              </a:lnSpc>
              <a:spcBef>
                <a:spcPts val="500"/>
              </a:spcBef>
              <a:spcAft>
                <a:spcPts val="0"/>
              </a:spcAft>
              <a:buClr>
                <a:schemeClr val="dk1"/>
              </a:buClr>
              <a:buSzPts val="3200"/>
              <a:buChar char="•"/>
              <a:defRPr sz="3200"/>
            </a:lvl2pPr>
            <a:lvl3pPr indent="-406400" lvl="2" marL="1371600" algn="l">
              <a:lnSpc>
                <a:spcPct val="90000"/>
              </a:lnSpc>
              <a:spcBef>
                <a:spcPts val="500"/>
              </a:spcBef>
              <a:spcAft>
                <a:spcPts val="0"/>
              </a:spcAft>
              <a:buClr>
                <a:schemeClr val="dk1"/>
              </a:buClr>
              <a:buSzPts val="2800"/>
              <a:buChar char="•"/>
              <a:defRPr sz="2800"/>
            </a:lvl3pPr>
            <a:lvl4pPr indent="-381000" lvl="3" marL="1828800" algn="l">
              <a:lnSpc>
                <a:spcPct val="90000"/>
              </a:lnSpc>
              <a:spcBef>
                <a:spcPts val="500"/>
              </a:spcBef>
              <a:spcAft>
                <a:spcPts val="0"/>
              </a:spcAft>
              <a:buClr>
                <a:schemeClr val="dk1"/>
              </a:buClr>
              <a:buSzPts val="2400"/>
              <a:buChar char="•"/>
              <a:defRPr sz="2400"/>
            </a:lvl4pPr>
            <a:lvl5pPr indent="-381000" lvl="4" marL="2286000" algn="l">
              <a:lnSpc>
                <a:spcPct val="90000"/>
              </a:lnSpc>
              <a:spcBef>
                <a:spcPts val="500"/>
              </a:spcBef>
              <a:spcAft>
                <a:spcPts val="0"/>
              </a:spcAft>
              <a:buClr>
                <a:schemeClr val="dk1"/>
              </a:buClr>
              <a:buSzPts val="2400"/>
              <a:buChar char="•"/>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85"/>
          <p:cNvSpPr txBox="1"/>
          <p:nvPr>
            <p:ph idx="4" type="body"/>
          </p:nvPr>
        </p:nvSpPr>
        <p:spPr>
          <a:xfrm>
            <a:off x="838200" y="1352782"/>
            <a:ext cx="3932237" cy="4247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2400"/>
              <a:buNone/>
              <a:defRPr b="1"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redux.js.org/introduction/getting-started" TargetMode="External"/><Relationship Id="rId4" Type="http://schemas.openxmlformats.org/officeDocument/2006/relationships/hyperlink" Target="https://redux.js.org/introduction/core-concept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mobx.js.org/READM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alibri"/>
              <a:buNone/>
            </a:pPr>
            <a:r>
              <a:rPr lang="en-US"/>
              <a:t>Context</a:t>
            </a:r>
            <a:endParaRPr/>
          </a:p>
        </p:txBody>
      </p:sp>
      <p:sp>
        <p:nvSpPr>
          <p:cNvPr id="83" name="Google Shape;83;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rPr lang="en-US"/>
              <a:t>3WEBD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b4947fee6d_0_144"/>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Coupling: It creates a tight coupling between components in the hierarchy. Changes in the data structure or requirements of a deeply nested component can necessitate changes across all intermediate components, violating the principle of encapsulation.</a:t>
            </a:r>
            <a:endParaRPr/>
          </a:p>
        </p:txBody>
      </p:sp>
      <p:sp>
        <p:nvSpPr>
          <p:cNvPr id="146" name="Google Shape;146;g2b4947fee6d_0_144"/>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b4947fee6d_0_150"/>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Prop Drilling</a:t>
            </a:r>
            <a:endParaRPr/>
          </a:p>
        </p:txBody>
      </p:sp>
      <p:sp>
        <p:nvSpPr>
          <p:cNvPr id="153" name="Google Shape;153;g2b4947fee6d_0_150"/>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pic>
        <p:nvPicPr>
          <p:cNvPr id="154" name="Google Shape;154;g2b4947fee6d_0_150"/>
          <p:cNvPicPr preferRelativeResize="0"/>
          <p:nvPr/>
        </p:nvPicPr>
        <p:blipFill>
          <a:blip r:embed="rId3">
            <a:alphaModFix/>
          </a:blip>
          <a:stretch>
            <a:fillRect/>
          </a:stretch>
        </p:blipFill>
        <p:spPr>
          <a:xfrm>
            <a:off x="3619500" y="1198125"/>
            <a:ext cx="4953000" cy="5543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b4947fee6d_0_156"/>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None/>
            </a:pPr>
            <a:r>
              <a:rPr lang="en-US"/>
              <a:t>React provides several solutions to mitigate the issues caused by prop drilling and one can be better than another one depending on your project and use case</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Clr>
                <a:schemeClr val="dk1"/>
              </a:buClr>
              <a:buSzPts val="1100"/>
              <a:buNone/>
            </a:pPr>
            <a:r>
              <a:rPr lang="en-US"/>
              <a:t>Composition: Using composition patterns, such as render props or children as functions, can help manage how components share data. These patterns provide more flexibility in how components receive data and can reduce the need for prop drilling.</a:t>
            </a:r>
            <a:endParaRPr/>
          </a:p>
        </p:txBody>
      </p:sp>
      <p:sp>
        <p:nvSpPr>
          <p:cNvPr id="161" name="Google Shape;161;g2b4947fee6d_0_156"/>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b4947fee6d_0_162"/>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Context API: React's Context API allows you to share data globally across the component tree, making it accessible to any component in the tree without having to manually pass props down through each level. </a:t>
            </a:r>
            <a:endParaRPr/>
          </a:p>
          <a:p>
            <a:pPr indent="0" lvl="0" marL="0" rtl="0" algn="l">
              <a:lnSpc>
                <a:spcPct val="90000"/>
              </a:lnSpc>
              <a:spcBef>
                <a:spcPts val="0"/>
              </a:spcBef>
              <a:spcAft>
                <a:spcPts val="0"/>
              </a:spcAft>
              <a:buClr>
                <a:schemeClr val="dk1"/>
              </a:buClr>
              <a:buSzPts val="2800"/>
              <a:buNone/>
            </a:pPr>
            <a:r>
              <a:rPr lang="en-US"/>
              <a:t>This is ideal for data that needs to be accessed by many components at different nesting levels, such as themes, user authentication status, or language settings.</a:t>
            </a:r>
            <a:endParaRPr/>
          </a:p>
        </p:txBody>
      </p:sp>
      <p:sp>
        <p:nvSpPr>
          <p:cNvPr id="168" name="Google Shape;168;g2b4947fee6d_0_162"/>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b4947fee6d_0_168"/>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State Management Libraries: External state management libraries like Redux or MobX offer solutions for managing application state outside the React component tree. </a:t>
            </a:r>
            <a:endParaRPr/>
          </a:p>
          <a:p>
            <a:pPr indent="0" lvl="0" marL="0" rtl="0" algn="l">
              <a:lnSpc>
                <a:spcPct val="90000"/>
              </a:lnSpc>
              <a:spcBef>
                <a:spcPts val="0"/>
              </a:spcBef>
              <a:spcAft>
                <a:spcPts val="0"/>
              </a:spcAft>
              <a:buClr>
                <a:schemeClr val="dk1"/>
              </a:buClr>
              <a:buSzPts val="2800"/>
              <a:buNone/>
            </a:pPr>
            <a:r>
              <a:rPr lang="en-US"/>
              <a:t>This can simplify data access across deeply nested components and eliminate the need for prop drilling.</a:t>
            </a:r>
            <a:endParaRPr/>
          </a:p>
        </p:txBody>
      </p:sp>
      <p:sp>
        <p:nvSpPr>
          <p:cNvPr id="175" name="Google Shape;175;g2b4947fee6d_0_168"/>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b4947fee6d_0_174"/>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W</a:t>
            </a:r>
            <a:r>
              <a:rPr lang="en-US"/>
              <a:t>hile prop drilling is a simple mechanism for sharing data in React, it can lead to issues in larger applications. </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Leveraging React's Context API, adopting composition patterns, or using state management libraries can help avoid the drawbacks of prop drilling, leading to more maintainable, readable, and loosely coupled component structures.</a:t>
            </a:r>
            <a:endParaRPr/>
          </a:p>
        </p:txBody>
      </p:sp>
      <p:sp>
        <p:nvSpPr>
          <p:cNvPr id="182" name="Google Shape;182;g2b4947fee6d_0_174"/>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29a5f29c3f5_0_0"/>
          <p:cNvPicPr preferRelativeResize="0"/>
          <p:nvPr/>
        </p:nvPicPr>
        <p:blipFill rotWithShape="1">
          <a:blip r:embed="rId3">
            <a:alphaModFix/>
          </a:blip>
          <a:srcRect b="0" l="0" r="0" t="0"/>
          <a:stretch/>
        </p:blipFill>
        <p:spPr>
          <a:xfrm>
            <a:off x="4882413" y="2215413"/>
            <a:ext cx="2427174" cy="2427174"/>
          </a:xfrm>
          <a:prstGeom prst="rect">
            <a:avLst/>
          </a:prstGeom>
          <a:noFill/>
          <a:ln>
            <a:noFill/>
          </a:ln>
        </p:spPr>
      </p:pic>
      <p:sp>
        <p:nvSpPr>
          <p:cNvPr id="189" name="Google Shape;189;g29a5f29c3f5_0_0"/>
          <p:cNvSpPr txBox="1"/>
          <p:nvPr/>
        </p:nvSpPr>
        <p:spPr>
          <a:xfrm>
            <a:off x="4964200" y="4642575"/>
            <a:ext cx="2454000" cy="45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Exercises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ph idx="1" type="body"/>
          </p:nvPr>
        </p:nvSpPr>
        <p:spPr>
          <a:xfrm>
            <a:off x="844550" y="1786740"/>
            <a:ext cx="10515600" cy="2851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None/>
            </a:pPr>
            <a:r>
              <a:rPr lang="en-US"/>
              <a:t>2. Context provider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ef7816a8d7_0_180"/>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None/>
            </a:pPr>
            <a:r>
              <a:rPr lang="en-US"/>
              <a:t>One of the </a:t>
            </a:r>
            <a:r>
              <a:rPr lang="en-US"/>
              <a:t>preferred</a:t>
            </a:r>
            <a:r>
              <a:rPr lang="en-US"/>
              <a:t> way to handle the issue of prop drilling or lifting the state up is to use the “new” Context principle.</a:t>
            </a:r>
            <a:br>
              <a:rPr lang="en-US"/>
            </a:br>
            <a:br>
              <a:rPr lang="en-US"/>
            </a:br>
            <a:r>
              <a:rPr lang="en-US"/>
              <a:t>The Context API is a feature provided by React that enables you to exchange unique details and assists in solving prop-drilling from all levels of your application. </a:t>
            </a:r>
            <a:endParaRPr/>
          </a:p>
        </p:txBody>
      </p:sp>
      <p:sp>
        <p:nvSpPr>
          <p:cNvPr id="202" name="Google Shape;202;g1ef7816a8d7_0_180"/>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b4947fee6d_0_60"/>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None/>
            </a:pPr>
            <a:r>
              <a:rPr lang="en-US"/>
              <a:t>It's designed for sharing data that can be considered "global" for a tree of React components, such as the current authenticated user, theme, or preferred language. </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Clr>
                <a:schemeClr val="dk1"/>
              </a:buClr>
              <a:buSzPts val="1100"/>
              <a:buNone/>
            </a:pPr>
            <a:r>
              <a:rPr lang="en-US"/>
              <a:t>The Context API makes this data accessible to any component in the component tree without having to pass props down manually at every level.</a:t>
            </a:r>
            <a:endParaRPr/>
          </a:p>
          <a:p>
            <a:pPr indent="0" lvl="0" marL="0" rtl="0" algn="l">
              <a:lnSpc>
                <a:spcPct val="90000"/>
              </a:lnSpc>
              <a:spcBef>
                <a:spcPts val="0"/>
              </a:spcBef>
              <a:spcAft>
                <a:spcPts val="0"/>
              </a:spcAft>
              <a:buClr>
                <a:schemeClr val="dk1"/>
              </a:buClr>
              <a:buSzPts val="1100"/>
              <a:buNone/>
            </a:pPr>
            <a:r>
              <a:t/>
            </a:r>
            <a:endParaRPr/>
          </a:p>
        </p:txBody>
      </p:sp>
      <p:sp>
        <p:nvSpPr>
          <p:cNvPr id="209" name="Google Shape;209;g2b4947fee6d_0_60"/>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ph idx="1" type="body"/>
          </p:nvPr>
        </p:nvSpPr>
        <p:spPr>
          <a:xfrm>
            <a:off x="838200" y="2176669"/>
            <a:ext cx="10515600" cy="400029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By the end of the course, students should:</a:t>
            </a:r>
            <a:endParaRPr/>
          </a:p>
          <a:p>
            <a:pPr indent="-342900" lvl="0" marL="457200" rtl="0" algn="l">
              <a:lnSpc>
                <a:spcPct val="90000"/>
              </a:lnSpc>
              <a:spcBef>
                <a:spcPts val="0"/>
              </a:spcBef>
              <a:spcAft>
                <a:spcPts val="0"/>
              </a:spcAft>
              <a:buSzPts val="1800"/>
              <a:buChar char="•"/>
            </a:pPr>
            <a:r>
              <a:rPr lang="en-US"/>
              <a:t>Be aware of a context use case</a:t>
            </a:r>
            <a:endParaRPr/>
          </a:p>
          <a:p>
            <a:pPr indent="-342900" lvl="0" marL="457200" rtl="0" algn="l">
              <a:lnSpc>
                <a:spcPct val="90000"/>
              </a:lnSpc>
              <a:spcBef>
                <a:spcPts val="0"/>
              </a:spcBef>
              <a:spcAft>
                <a:spcPts val="0"/>
              </a:spcAft>
              <a:buSzPts val="1800"/>
              <a:buChar char="•"/>
            </a:pPr>
            <a:r>
              <a:rPr lang="en-US"/>
              <a:t>Know how to implement a context</a:t>
            </a:r>
            <a:endParaRPr/>
          </a:p>
          <a:p>
            <a:pPr indent="-342900" lvl="0" marL="457200" rtl="0" algn="l">
              <a:lnSpc>
                <a:spcPct val="90000"/>
              </a:lnSpc>
              <a:spcBef>
                <a:spcPts val="0"/>
              </a:spcBef>
              <a:spcAft>
                <a:spcPts val="0"/>
              </a:spcAft>
              <a:buSzPts val="1800"/>
              <a:buChar char="•"/>
            </a:pPr>
            <a:r>
              <a:rPr lang="en-US"/>
              <a:t>Be able to use Redux</a:t>
            </a:r>
            <a:endParaRPr/>
          </a:p>
          <a:p>
            <a:pPr indent="0" lvl="0" marL="0" rtl="0" algn="l">
              <a:lnSpc>
                <a:spcPct val="90000"/>
              </a:lnSpc>
              <a:spcBef>
                <a:spcPts val="0"/>
              </a:spcBef>
              <a:spcAft>
                <a:spcPts val="0"/>
              </a:spcAft>
              <a:buSzPts val="1800"/>
              <a:buNone/>
            </a:pPr>
            <a:r>
              <a:t/>
            </a:r>
            <a:endParaRPr/>
          </a:p>
          <a:p>
            <a:pPr indent="0" lvl="0" marL="0" rtl="0" algn="l">
              <a:lnSpc>
                <a:spcPct val="90000"/>
              </a:lnSpc>
              <a:spcBef>
                <a:spcPts val="0"/>
              </a:spcBef>
              <a:spcAft>
                <a:spcPts val="0"/>
              </a:spcAft>
              <a:buClr>
                <a:schemeClr val="dk1"/>
              </a:buClr>
              <a:buSzPts val="1100"/>
              <a:buFont typeface="Arial"/>
              <a:buNone/>
            </a:pPr>
            <a:r>
              <a:rPr lang="en-US"/>
              <a:t>Time:</a:t>
            </a:r>
            <a:endParaRPr/>
          </a:p>
          <a:p>
            <a:pPr indent="-342900" lvl="0" marL="457200" rtl="0" algn="l">
              <a:lnSpc>
                <a:spcPct val="90000"/>
              </a:lnSpc>
              <a:spcBef>
                <a:spcPts val="0"/>
              </a:spcBef>
              <a:spcAft>
                <a:spcPts val="0"/>
              </a:spcAft>
              <a:buSzPts val="1800"/>
              <a:buChar char="-"/>
            </a:pPr>
            <a:r>
              <a:rPr lang="en-US"/>
              <a:t>course: 3h</a:t>
            </a:r>
            <a:endParaRPr/>
          </a:p>
          <a:p>
            <a:pPr indent="-342900" lvl="0" marL="457200" rtl="0" algn="l">
              <a:lnSpc>
                <a:spcPct val="90000"/>
              </a:lnSpc>
              <a:spcBef>
                <a:spcPts val="0"/>
              </a:spcBef>
              <a:spcAft>
                <a:spcPts val="0"/>
              </a:spcAft>
              <a:buSzPts val="1800"/>
              <a:buChar char="-"/>
            </a:pPr>
            <a:r>
              <a:rPr lang="en-US"/>
              <a:t>exercises: 4h</a:t>
            </a:r>
            <a:endParaRPr/>
          </a:p>
          <a:p>
            <a:pPr indent="0" lvl="0" marL="0" rtl="0" algn="l">
              <a:lnSpc>
                <a:spcPct val="90000"/>
              </a:lnSpc>
              <a:spcBef>
                <a:spcPts val="0"/>
              </a:spcBef>
              <a:spcAft>
                <a:spcPts val="0"/>
              </a:spcAft>
              <a:buSzPts val="1800"/>
              <a:buNone/>
            </a:pPr>
            <a:r>
              <a:t/>
            </a:r>
            <a:endParaRPr/>
          </a:p>
        </p:txBody>
      </p:sp>
      <p:sp>
        <p:nvSpPr>
          <p:cNvPr id="90" name="Google Shape;90;p2"/>
          <p:cNvSpPr txBox="1"/>
          <p:nvPr>
            <p:ph idx="2" type="body"/>
          </p:nvPr>
        </p:nvSpPr>
        <p:spPr>
          <a:xfrm>
            <a:off x="838200" y="384352"/>
            <a:ext cx="10508974" cy="5692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3WEBD – Optimization</a:t>
            </a:r>
            <a:endParaRPr/>
          </a:p>
        </p:txBody>
      </p:sp>
      <p:sp>
        <p:nvSpPr>
          <p:cNvPr id="91" name="Google Shape;91;p2"/>
          <p:cNvSpPr txBox="1"/>
          <p:nvPr>
            <p:ph idx="3" type="body"/>
          </p:nvPr>
        </p:nvSpPr>
        <p:spPr>
          <a:xfrm>
            <a:off x="838200" y="1352782"/>
            <a:ext cx="10441597" cy="4247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lang="en-US"/>
              <a:t>Course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b4947fee6d_0_66"/>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None/>
            </a:pPr>
            <a:r>
              <a:rPr lang="en-US"/>
              <a:t>The Context API is particularly useful in scenarios where you need to pass data through many layers of components, such as:</a:t>
            </a:r>
            <a:endParaRPr/>
          </a:p>
          <a:p>
            <a:pPr indent="0" lvl="0" marL="0" rtl="0" algn="l">
              <a:spcBef>
                <a:spcPts val="0"/>
              </a:spcBef>
              <a:spcAft>
                <a:spcPts val="0"/>
              </a:spcAft>
              <a:buClr>
                <a:schemeClr val="dk1"/>
              </a:buClr>
              <a:buSzPts val="1100"/>
              <a:buNone/>
            </a:pPr>
            <a:r>
              <a:t/>
            </a:r>
            <a:endParaRPr/>
          </a:p>
          <a:p>
            <a:pPr indent="-342900" lvl="0" marL="457200" rtl="0" algn="l">
              <a:spcBef>
                <a:spcPts val="0"/>
              </a:spcBef>
              <a:spcAft>
                <a:spcPts val="0"/>
              </a:spcAft>
              <a:buSzPts val="1800"/>
              <a:buChar char="•"/>
            </a:pPr>
            <a:r>
              <a:rPr lang="en-US"/>
              <a:t>Theme switching (dark mode/light mode settings)</a:t>
            </a:r>
            <a:endParaRPr/>
          </a:p>
          <a:p>
            <a:pPr indent="-342900" lvl="0" marL="457200" rtl="0" algn="l">
              <a:spcBef>
                <a:spcPts val="0"/>
              </a:spcBef>
              <a:spcAft>
                <a:spcPts val="0"/>
              </a:spcAft>
              <a:buSzPts val="1800"/>
              <a:buChar char="•"/>
            </a:pPr>
            <a:r>
              <a:rPr lang="en-US"/>
              <a:t>Language preferences for internationalization</a:t>
            </a:r>
            <a:endParaRPr/>
          </a:p>
          <a:p>
            <a:pPr indent="-342900" lvl="0" marL="457200" rtl="0" algn="l">
              <a:spcBef>
                <a:spcPts val="0"/>
              </a:spcBef>
              <a:spcAft>
                <a:spcPts val="0"/>
              </a:spcAft>
              <a:buSzPts val="1800"/>
              <a:buChar char="•"/>
            </a:pPr>
            <a:r>
              <a:rPr lang="en-US"/>
              <a:t>User authentication status and user preferences</a:t>
            </a:r>
            <a:endParaRPr/>
          </a:p>
          <a:p>
            <a:pPr indent="-342900" lvl="0" marL="457200" rtl="0" algn="l">
              <a:lnSpc>
                <a:spcPct val="90000"/>
              </a:lnSpc>
              <a:spcBef>
                <a:spcPts val="0"/>
              </a:spcBef>
              <a:spcAft>
                <a:spcPts val="0"/>
              </a:spcAft>
              <a:buSzPts val="1800"/>
              <a:buChar char="•"/>
            </a:pPr>
            <a:r>
              <a:rPr lang="en-US"/>
              <a:t>Application-wide state management for certain data</a:t>
            </a:r>
            <a:endParaRPr/>
          </a:p>
        </p:txBody>
      </p:sp>
      <p:sp>
        <p:nvSpPr>
          <p:cNvPr id="216" name="Google Shape;216;g2b4947fee6d_0_66"/>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b4947fee6d_0_72"/>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None/>
            </a:pPr>
            <a:r>
              <a:rPr lang="en-US"/>
              <a:t>The Context API works by creating a Context object through React.createContext() and using this object's Provider and Consumer components to share data across the component tree.</a:t>
            </a:r>
            <a:endParaRPr/>
          </a:p>
        </p:txBody>
      </p:sp>
      <p:sp>
        <p:nvSpPr>
          <p:cNvPr id="223" name="Google Shape;223;g2b4947fee6d_0_72"/>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b4947fee6d_0_78"/>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None/>
            </a:pPr>
            <a:r>
              <a:rPr lang="en-US"/>
              <a:t>Creating Context: You start by creating a Context object with React.createContext(). This object includes a Provider and a Consumer (or useContext hook for functional components).</a:t>
            </a:r>
            <a:endParaRPr/>
          </a:p>
        </p:txBody>
      </p:sp>
      <p:sp>
        <p:nvSpPr>
          <p:cNvPr id="230" name="Google Shape;230;g2b4947fee6d_0_78"/>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pic>
        <p:nvPicPr>
          <p:cNvPr id="231" name="Google Shape;231;g2b4947fee6d_0_78"/>
          <p:cNvPicPr preferRelativeResize="0"/>
          <p:nvPr/>
        </p:nvPicPr>
        <p:blipFill>
          <a:blip r:embed="rId3">
            <a:alphaModFix/>
          </a:blip>
          <a:stretch>
            <a:fillRect/>
          </a:stretch>
        </p:blipFill>
        <p:spPr>
          <a:xfrm>
            <a:off x="400050" y="3048000"/>
            <a:ext cx="11391900" cy="76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b4947fee6d_0_84"/>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None/>
            </a:pPr>
            <a:r>
              <a:rPr lang="en-US"/>
              <a:t>Providing Context: The Provider component wraps a part of the component tree and provides the context to all components within that tree, regardless of how deep they are. The Provider component accepts a value prop to be passed to consuming components that are descendants of this Provider.</a:t>
            </a:r>
            <a:endParaRPr/>
          </a:p>
        </p:txBody>
      </p:sp>
      <p:sp>
        <p:nvSpPr>
          <p:cNvPr id="238" name="Google Shape;238;g2b4947fee6d_0_84"/>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pic>
        <p:nvPicPr>
          <p:cNvPr id="239" name="Google Shape;239;g2b4947fee6d_0_84"/>
          <p:cNvPicPr preferRelativeResize="0"/>
          <p:nvPr/>
        </p:nvPicPr>
        <p:blipFill>
          <a:blip r:embed="rId3">
            <a:alphaModFix/>
          </a:blip>
          <a:stretch>
            <a:fillRect/>
          </a:stretch>
        </p:blipFill>
        <p:spPr>
          <a:xfrm>
            <a:off x="400050" y="3764400"/>
            <a:ext cx="11391900" cy="167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b4947fee6d_0_90"/>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None/>
            </a:pPr>
            <a:r>
              <a:rPr lang="en-US"/>
              <a:t>Consuming Context: Components within the Provider's component tree can access the context value in several ways:</a:t>
            </a:r>
            <a:endParaRPr/>
          </a:p>
          <a:p>
            <a:pPr indent="0" lvl="0" marL="0" rtl="0" algn="l">
              <a:spcBef>
                <a:spcPts val="0"/>
              </a:spcBef>
              <a:spcAft>
                <a:spcPts val="0"/>
              </a:spcAft>
              <a:buClr>
                <a:schemeClr val="dk1"/>
              </a:buClr>
              <a:buSzPts val="1100"/>
              <a:buNone/>
            </a:pPr>
            <a:r>
              <a:t/>
            </a:r>
            <a:endParaRPr/>
          </a:p>
          <a:p>
            <a:pPr indent="-342900" lvl="0" marL="457200" rtl="0" algn="l">
              <a:lnSpc>
                <a:spcPct val="90000"/>
              </a:lnSpc>
              <a:spcBef>
                <a:spcPts val="0"/>
              </a:spcBef>
              <a:spcAft>
                <a:spcPts val="0"/>
              </a:spcAft>
              <a:buSzPts val="1800"/>
              <a:buChar char="•"/>
            </a:pPr>
            <a:r>
              <a:rPr lang="en-US"/>
              <a:t>Using the useContext hook in functional components, which accepts the context object as an argument and returns the current context value.</a:t>
            </a:r>
            <a:endParaRPr/>
          </a:p>
        </p:txBody>
      </p:sp>
      <p:sp>
        <p:nvSpPr>
          <p:cNvPr id="246" name="Google Shape;246;g2b4947fee6d_0_90"/>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pic>
        <p:nvPicPr>
          <p:cNvPr id="247" name="Google Shape;247;g2b4947fee6d_0_90"/>
          <p:cNvPicPr preferRelativeResize="0"/>
          <p:nvPr/>
        </p:nvPicPr>
        <p:blipFill>
          <a:blip r:embed="rId3">
            <a:alphaModFix/>
          </a:blip>
          <a:stretch>
            <a:fillRect/>
          </a:stretch>
        </p:blipFill>
        <p:spPr>
          <a:xfrm>
            <a:off x="758700" y="4148825"/>
            <a:ext cx="10668000" cy="1009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b4947fee6d_0_96"/>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Using the Consumer component in both functional and class components, which uses a render prop pattern to access the context value.</a:t>
            </a:r>
            <a:endParaRPr/>
          </a:p>
        </p:txBody>
      </p:sp>
      <p:sp>
        <p:nvSpPr>
          <p:cNvPr id="254" name="Google Shape;254;g2b4947fee6d_0_96"/>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pic>
        <p:nvPicPr>
          <p:cNvPr id="255" name="Google Shape;255;g2b4947fee6d_0_96"/>
          <p:cNvPicPr preferRelativeResize="0"/>
          <p:nvPr/>
        </p:nvPicPr>
        <p:blipFill>
          <a:blip r:embed="rId3">
            <a:alphaModFix/>
          </a:blip>
          <a:stretch>
            <a:fillRect/>
          </a:stretch>
        </p:blipFill>
        <p:spPr>
          <a:xfrm>
            <a:off x="762000" y="3303800"/>
            <a:ext cx="10668000" cy="163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b4947fee6d_0_102"/>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None/>
            </a:pPr>
            <a:r>
              <a:rPr lang="en-US"/>
              <a:t>While the Context API simplifies data sharing across components and solves prop-drilling issues, it's important to use it judiciously. </a:t>
            </a:r>
            <a:endParaRPr/>
          </a:p>
          <a:p>
            <a:pPr indent="0" lvl="0" marL="0" rtl="0" algn="l">
              <a:lnSpc>
                <a:spcPct val="90000"/>
              </a:lnSpc>
              <a:spcBef>
                <a:spcPts val="0"/>
              </a:spcBef>
              <a:spcAft>
                <a:spcPts val="0"/>
              </a:spcAft>
              <a:buClr>
                <a:schemeClr val="dk1"/>
              </a:buClr>
              <a:buSzPts val="1100"/>
              <a:buNone/>
            </a:pPr>
            <a:r>
              <a:t/>
            </a:r>
            <a:endParaRPr/>
          </a:p>
          <a:p>
            <a:pPr indent="0" lvl="0" marL="0" rtl="0" algn="l">
              <a:lnSpc>
                <a:spcPct val="90000"/>
              </a:lnSpc>
              <a:spcBef>
                <a:spcPts val="0"/>
              </a:spcBef>
              <a:spcAft>
                <a:spcPts val="0"/>
              </a:spcAft>
              <a:buClr>
                <a:schemeClr val="dk1"/>
              </a:buClr>
              <a:buSzPts val="1100"/>
              <a:buNone/>
            </a:pPr>
            <a:r>
              <a:rPr lang="en-US"/>
              <a:t>Overusing Context can make component reuse more challenging and lead to performance implications if not managed correctly, especially with frequent updates to context values that trigger re-renders of large parts of the component tree.</a:t>
            </a:r>
            <a:endParaRPr/>
          </a:p>
        </p:txBody>
      </p:sp>
      <p:sp>
        <p:nvSpPr>
          <p:cNvPr id="262" name="Google Shape;262;g2b4947fee6d_0_102"/>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b4947fee6d_0_108"/>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None/>
            </a:pPr>
            <a:r>
              <a:rPr lang="en-US"/>
              <a:t>Another important point is to note that the context is not always at the root level of the application. It is </a:t>
            </a:r>
            <a:r>
              <a:rPr lang="en-US"/>
              <a:t>normally</a:t>
            </a:r>
            <a:r>
              <a:rPr lang="en-US"/>
              <a:t> declared where you need it.</a:t>
            </a:r>
            <a:endParaRPr/>
          </a:p>
          <a:p>
            <a:pPr indent="0" lvl="0" marL="0" rtl="0" algn="l">
              <a:lnSpc>
                <a:spcPct val="90000"/>
              </a:lnSpc>
              <a:spcBef>
                <a:spcPts val="0"/>
              </a:spcBef>
              <a:spcAft>
                <a:spcPts val="0"/>
              </a:spcAft>
              <a:buClr>
                <a:schemeClr val="dk1"/>
              </a:buClr>
              <a:buSzPts val="1100"/>
              <a:buNone/>
            </a:pPr>
            <a:r>
              <a:t/>
            </a:r>
            <a:endParaRPr/>
          </a:p>
          <a:p>
            <a:pPr indent="0" lvl="0" marL="0" rtl="0" algn="l">
              <a:lnSpc>
                <a:spcPct val="90000"/>
              </a:lnSpc>
              <a:spcBef>
                <a:spcPts val="0"/>
              </a:spcBef>
              <a:spcAft>
                <a:spcPts val="0"/>
              </a:spcAft>
              <a:buClr>
                <a:schemeClr val="dk1"/>
              </a:buClr>
              <a:buSzPts val="1100"/>
              <a:buNone/>
            </a:pPr>
            <a:r>
              <a:rPr lang="en-US"/>
              <a:t>On specific instances you could have multiple context on different part of your application. This allow to separate your context and only share information where this is needed.</a:t>
            </a:r>
            <a:endParaRPr/>
          </a:p>
        </p:txBody>
      </p:sp>
      <p:sp>
        <p:nvSpPr>
          <p:cNvPr id="269" name="Google Shape;269;g2b4947fee6d_0_108"/>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2. Context provider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29a5f29c3f5_0_74"/>
          <p:cNvPicPr preferRelativeResize="0"/>
          <p:nvPr/>
        </p:nvPicPr>
        <p:blipFill rotWithShape="1">
          <a:blip r:embed="rId3">
            <a:alphaModFix/>
          </a:blip>
          <a:srcRect b="0" l="0" r="0" t="0"/>
          <a:stretch/>
        </p:blipFill>
        <p:spPr>
          <a:xfrm>
            <a:off x="4882413" y="2215413"/>
            <a:ext cx="2427174" cy="2427174"/>
          </a:xfrm>
          <a:prstGeom prst="rect">
            <a:avLst/>
          </a:prstGeom>
          <a:noFill/>
          <a:ln>
            <a:noFill/>
          </a:ln>
        </p:spPr>
      </p:pic>
      <p:sp>
        <p:nvSpPr>
          <p:cNvPr id="276" name="Google Shape;276;g29a5f29c3f5_0_74"/>
          <p:cNvSpPr txBox="1"/>
          <p:nvPr/>
        </p:nvSpPr>
        <p:spPr>
          <a:xfrm>
            <a:off x="4964200" y="4642575"/>
            <a:ext cx="2454000" cy="45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Exercises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idx="1" type="body"/>
          </p:nvPr>
        </p:nvSpPr>
        <p:spPr>
          <a:xfrm>
            <a:off x="844550" y="1786740"/>
            <a:ext cx="10515600" cy="2851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None/>
            </a:pPr>
            <a:r>
              <a:rPr lang="en-US"/>
              <a:t>3. Redux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idx="1" type="body"/>
          </p:nvPr>
        </p:nvSpPr>
        <p:spPr>
          <a:xfrm>
            <a:off x="831850" y="396327"/>
            <a:ext cx="10688150" cy="9144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Summary</a:t>
            </a:r>
            <a:endParaRPr/>
          </a:p>
        </p:txBody>
      </p:sp>
      <p:sp>
        <p:nvSpPr>
          <p:cNvPr id="98" name="Google Shape;98;p7"/>
          <p:cNvSpPr txBox="1"/>
          <p:nvPr>
            <p:ph idx="2" type="body"/>
          </p:nvPr>
        </p:nvSpPr>
        <p:spPr>
          <a:xfrm>
            <a:off x="844550" y="2559496"/>
            <a:ext cx="10688150" cy="3560504"/>
          </a:xfrm>
          <a:prstGeom prst="rect">
            <a:avLst/>
          </a:prstGeom>
          <a:noFill/>
          <a:ln>
            <a:noFill/>
          </a:ln>
        </p:spPr>
        <p:txBody>
          <a:bodyPr anchorCtr="0" anchor="t" bIns="45700" lIns="91425" spcFirstLastPara="1" rIns="91425" wrap="square" tIns="45700">
            <a:normAutofit/>
          </a:bodyPr>
          <a:lstStyle/>
          <a:p>
            <a:pPr indent="-742950" lvl="0" marL="742950" rtl="0" algn="l">
              <a:lnSpc>
                <a:spcPct val="90000"/>
              </a:lnSpc>
              <a:spcBef>
                <a:spcPts val="0"/>
              </a:spcBef>
              <a:spcAft>
                <a:spcPts val="0"/>
              </a:spcAft>
              <a:buClr>
                <a:schemeClr val="lt1"/>
              </a:buClr>
              <a:buSzPts val="3600"/>
              <a:buFont typeface="Calibri"/>
              <a:buAutoNum type="arabicPeriod"/>
            </a:pPr>
            <a:r>
              <a:rPr lang="en-US"/>
              <a:t>Context use case</a:t>
            </a:r>
            <a:endParaRPr/>
          </a:p>
          <a:p>
            <a:pPr indent="-742950" lvl="0" marL="742950" rtl="0" algn="l">
              <a:lnSpc>
                <a:spcPct val="90000"/>
              </a:lnSpc>
              <a:spcBef>
                <a:spcPts val="0"/>
              </a:spcBef>
              <a:spcAft>
                <a:spcPts val="0"/>
              </a:spcAft>
              <a:buSzPts val="3600"/>
              <a:buAutoNum type="arabicPeriod"/>
            </a:pPr>
            <a:r>
              <a:rPr lang="en-US"/>
              <a:t>Context provider</a:t>
            </a:r>
            <a:endParaRPr/>
          </a:p>
          <a:p>
            <a:pPr indent="-742950" lvl="0" marL="742950" rtl="0" algn="l">
              <a:lnSpc>
                <a:spcPct val="90000"/>
              </a:lnSpc>
              <a:spcBef>
                <a:spcPts val="0"/>
              </a:spcBef>
              <a:spcAft>
                <a:spcPts val="0"/>
              </a:spcAft>
              <a:buSzPts val="3600"/>
              <a:buAutoNum type="arabicPeriod"/>
            </a:pPr>
            <a:r>
              <a:rPr lang="en-US"/>
              <a:t>Redux</a:t>
            </a:r>
            <a:endParaRPr/>
          </a:p>
          <a:p>
            <a:pPr indent="0" lvl="0" marL="0" rtl="0" algn="l">
              <a:lnSpc>
                <a:spcPct val="90000"/>
              </a:lnSpc>
              <a:spcBef>
                <a:spcPts val="0"/>
              </a:spcBef>
              <a:spcAft>
                <a:spcPts val="0"/>
              </a:spcAft>
              <a:buSzPts val="36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ea83654414_0_281"/>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t/>
            </a:r>
            <a:endParaRPr/>
          </a:p>
        </p:txBody>
      </p:sp>
      <p:sp>
        <p:nvSpPr>
          <p:cNvPr id="289" name="Google Shape;289;g1ea83654414_0_281"/>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b4947fee6d_0_0"/>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Redux is a predictable state container for JavaScript applications, most commonly used with libraries like React to manage application state in a centralized, predictable way. </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US"/>
              <a:t>It helps applications to behave consistently across different environments, making state management easier and more transparent. Redux is based on three fundamental principles</a:t>
            </a:r>
            <a:endParaRPr/>
          </a:p>
        </p:txBody>
      </p:sp>
      <p:sp>
        <p:nvSpPr>
          <p:cNvPr id="296" name="Google Shape;296;g2b4947fee6d_0_0"/>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b4947fee6d_0_6"/>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Single Source of Truth</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US"/>
              <a:t>The state of the entire application is stored in an object tree within a single store. This makes it easier to keep track of state changes over time, debug or inspect an application, and persist the application's state.</a:t>
            </a:r>
            <a:endParaRPr/>
          </a:p>
        </p:txBody>
      </p:sp>
      <p:sp>
        <p:nvSpPr>
          <p:cNvPr id="303" name="Google Shape;303;g2b4947fee6d_0_6"/>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b4947fee6d_0_12"/>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State is Read-Only</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US"/>
              <a:t>The only way to change the state is to emit an action, an object describing what happened. This ensures that neither the views nor the network callbacks will ever write directly to the state. Instead, they express an intent to transform the state.</a:t>
            </a:r>
            <a:endParaRPr/>
          </a:p>
        </p:txBody>
      </p:sp>
      <p:sp>
        <p:nvSpPr>
          <p:cNvPr id="310" name="Google Shape;310;g2b4947fee6d_0_12"/>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b4947fee6d_0_18"/>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Changes are Made with Pure Functions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US"/>
              <a:t>To specify how the state tree is transformed by actions, you write pure reducers. Reducers are pure functions that take the previous state and an action, and return the next state. It's important that reducers stay pure, without mutating the previous state, generating side-effects, or making asynchronous calls.</a:t>
            </a:r>
            <a:endParaRPr/>
          </a:p>
        </p:txBody>
      </p:sp>
      <p:sp>
        <p:nvSpPr>
          <p:cNvPr id="317" name="Google Shape;317;g2b4947fee6d_0_18"/>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b4947fee6d_0_24"/>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Redux offers several benefits in managing application state:</a:t>
            </a:r>
            <a:endParaRPr/>
          </a:p>
          <a:p>
            <a:pPr indent="0" lvl="0" marL="0" rtl="0" algn="l">
              <a:spcBef>
                <a:spcPts val="0"/>
              </a:spcBef>
              <a:spcAft>
                <a:spcPts val="0"/>
              </a:spcAft>
              <a:buClr>
                <a:schemeClr val="dk1"/>
              </a:buClr>
              <a:buSzPts val="1100"/>
              <a:buFont typeface="Arial"/>
              <a:buNone/>
            </a:pPr>
            <a:r>
              <a:t/>
            </a:r>
            <a:endParaRPr/>
          </a:p>
          <a:p>
            <a:pPr indent="-342900" lvl="0" marL="457200" rtl="0" algn="l">
              <a:spcBef>
                <a:spcPts val="0"/>
              </a:spcBef>
              <a:spcAft>
                <a:spcPts val="0"/>
              </a:spcAft>
              <a:buSzPts val="1800"/>
              <a:buChar char="•"/>
            </a:pPr>
            <a:r>
              <a:rPr lang="en-US"/>
              <a:t>Predictability: With Redux, it becomes easier to predict application behavior, as the same state and actions will always produce the same result.</a:t>
            </a:r>
            <a:endParaRPr/>
          </a:p>
          <a:p>
            <a:pPr indent="-342900" lvl="0" marL="457200" rtl="0" algn="l">
              <a:lnSpc>
                <a:spcPct val="90000"/>
              </a:lnSpc>
              <a:spcBef>
                <a:spcPts val="0"/>
              </a:spcBef>
              <a:spcAft>
                <a:spcPts val="0"/>
              </a:spcAft>
              <a:buSzPts val="1800"/>
              <a:buChar char="•"/>
            </a:pPr>
            <a:r>
              <a:rPr lang="en-US"/>
              <a:t>Maintainability: By centralizing the application's state and logic, Redux makes it easier to maintain and scale the application.</a:t>
            </a:r>
            <a:endParaRPr/>
          </a:p>
        </p:txBody>
      </p:sp>
      <p:sp>
        <p:nvSpPr>
          <p:cNvPr id="324" name="Google Shape;324;g2b4947fee6d_0_24"/>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b4947fee6d_0_30"/>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Developer Tools: Redux has strong support for developer tools, such as the Redux DevTools, allowing you to inspect and replay actions, track state changes over time, and more, which is invaluable for debugging.</a:t>
            </a:r>
            <a:endParaRPr/>
          </a:p>
          <a:p>
            <a:pPr indent="-342900" lvl="0" marL="457200" rtl="0" algn="l">
              <a:spcBef>
                <a:spcPts val="0"/>
              </a:spcBef>
              <a:spcAft>
                <a:spcPts val="0"/>
              </a:spcAft>
              <a:buSzPts val="1800"/>
              <a:buChar char="•"/>
            </a:pPr>
            <a:r>
              <a:rPr lang="en-US"/>
              <a:t>Community and Ecosystem: Redux enjoys widespread adoption and has a vibrant ecosystem, with many middlewares and add-ons that extend its capabilities, such as handling asynchronous actions or integrating with different backend services.</a:t>
            </a:r>
            <a:endParaRPr/>
          </a:p>
        </p:txBody>
      </p:sp>
      <p:sp>
        <p:nvSpPr>
          <p:cNvPr id="331" name="Google Shape;331;g2b4947fee6d_0_30"/>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b4947fee6d_0_36"/>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Ease of Testing: The predictable nature of Redux, combined with its use of pure functions, makes it straightforward to test the application's logic.</a:t>
            </a:r>
            <a:endParaRPr/>
          </a:p>
        </p:txBody>
      </p:sp>
      <p:sp>
        <p:nvSpPr>
          <p:cNvPr id="338" name="Google Shape;338;g2b4947fee6d_0_36"/>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b4947fee6d_0_42"/>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 Redux application's architecture revolves around a strict unidirectional data flow composed of multiple steps</a:t>
            </a:r>
            <a:endParaRPr/>
          </a:p>
          <a:p>
            <a:pPr indent="0" lvl="0" marL="0" rtl="0" algn="l">
              <a:spcBef>
                <a:spcPts val="0"/>
              </a:spcBef>
              <a:spcAft>
                <a:spcPts val="0"/>
              </a:spcAft>
              <a:buClr>
                <a:schemeClr val="dk1"/>
              </a:buClr>
              <a:buSzPts val="1100"/>
              <a:buFont typeface="Arial"/>
              <a:buNone/>
            </a:pPr>
            <a:r>
              <a:t/>
            </a:r>
            <a:endParaRPr/>
          </a:p>
          <a:p>
            <a:pPr indent="-342900" lvl="0" marL="457200" rtl="0" algn="l">
              <a:spcBef>
                <a:spcPts val="0"/>
              </a:spcBef>
              <a:spcAft>
                <a:spcPts val="0"/>
              </a:spcAft>
              <a:buSzPts val="1800"/>
              <a:buAutoNum type="arabicPeriod"/>
            </a:pPr>
            <a:r>
              <a:rPr lang="en-US"/>
              <a:t>Dispatch Action: Actions are dispatched in response to user interactions or events, describing what happened.</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lang="en-US"/>
              <a:t>Reducers Process Actions: Reducers determine how the state should change in response to actions. They are pure functions that take the current state and an action, and return a new state.</a:t>
            </a:r>
            <a:endParaRPr/>
          </a:p>
        </p:txBody>
      </p:sp>
      <p:sp>
        <p:nvSpPr>
          <p:cNvPr id="345" name="Google Shape;345;g2b4947fee6d_0_42"/>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b4947fee6d_0_48"/>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1800"/>
              <a:t>3.</a:t>
            </a:r>
            <a:r>
              <a:rPr lang="en-US"/>
              <a:t> 	</a:t>
            </a:r>
            <a:r>
              <a:rPr lang="en-US"/>
              <a:t>Store Updates: The Redux store updates the state based on the return value of the reducer.</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US" sz="1800"/>
              <a:t>4.</a:t>
            </a:r>
            <a:r>
              <a:rPr lang="en-US"/>
              <a:t> 	UI Updates: The application's UI updates to reflect the new state.</a:t>
            </a:r>
            <a:endParaRPr/>
          </a:p>
        </p:txBody>
      </p:sp>
      <p:sp>
        <p:nvSpPr>
          <p:cNvPr id="352" name="Google Shape;352;g2b4947fee6d_0_48"/>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ph idx="1" type="body"/>
          </p:nvPr>
        </p:nvSpPr>
        <p:spPr>
          <a:xfrm>
            <a:off x="844550" y="1786740"/>
            <a:ext cx="10515600" cy="2851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None/>
            </a:pPr>
            <a:r>
              <a:rPr lang="en-US"/>
              <a:t>1. Context use case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b4947fee6d_0_54"/>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Redux is particularly useful for large or complex applications with high interaction rates, where managing state directly within components becomes impractical. </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US"/>
              <a:t>However, for simple applications, using Redux might introduce unnecessary complexity.</a:t>
            </a:r>
            <a:endParaRPr/>
          </a:p>
        </p:txBody>
      </p:sp>
      <p:sp>
        <p:nvSpPr>
          <p:cNvPr id="359" name="Google Shape;359;g2b4947fee6d_0_54"/>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b5d40f1134_0_42"/>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Understanding Redux in on GIF </a:t>
            </a:r>
            <a:endParaRPr/>
          </a:p>
        </p:txBody>
      </p:sp>
      <p:sp>
        <p:nvSpPr>
          <p:cNvPr id="366" name="Google Shape;366;g2b5d40f1134_0_42"/>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pic>
        <p:nvPicPr>
          <p:cNvPr id="367" name="Google Shape;367;g2b5d40f1134_0_42"/>
          <p:cNvPicPr preferRelativeResize="0"/>
          <p:nvPr/>
        </p:nvPicPr>
        <p:blipFill>
          <a:blip r:embed="rId3">
            <a:alphaModFix/>
          </a:blip>
          <a:stretch>
            <a:fillRect/>
          </a:stretch>
        </p:blipFill>
        <p:spPr>
          <a:xfrm>
            <a:off x="2961350" y="2038525"/>
            <a:ext cx="6262700" cy="4697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b5d40f1134_0_48"/>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To not paraphrase the Redux tutorial, you can find all information on how you can install the package and the full tooling on the official website and tutorial section </a:t>
            </a:r>
            <a:r>
              <a:rPr lang="en-US" u="sng">
                <a:solidFill>
                  <a:schemeClr val="hlink"/>
                </a:solidFill>
                <a:hlinkClick r:id="rId3"/>
              </a:rPr>
              <a:t>here</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US"/>
              <a:t>You can (and should) take a look at the </a:t>
            </a:r>
            <a:r>
              <a:rPr lang="en-US" u="sng">
                <a:solidFill>
                  <a:schemeClr val="hlink"/>
                </a:solidFill>
                <a:hlinkClick r:id="rId4"/>
              </a:rPr>
              <a:t>core concept</a:t>
            </a:r>
            <a:endParaRPr/>
          </a:p>
        </p:txBody>
      </p:sp>
      <p:sp>
        <p:nvSpPr>
          <p:cNvPr id="374" name="Google Shape;374;g2b5d40f1134_0_48"/>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b5d40f1134_0_54"/>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Redux was one of the first State Management in React, that lead to new state management solution. Another well know tool is </a:t>
            </a:r>
            <a:r>
              <a:rPr lang="en-US" u="sng">
                <a:solidFill>
                  <a:schemeClr val="hlink"/>
                </a:solidFill>
                <a:hlinkClick r:id="rId3"/>
              </a:rPr>
              <a:t>MobX</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US"/>
              <a:t>Three-Four years ago, almost all React projects started with Redux almost as a default setting. Since the introduction of the Context API (Provider and Consumer) the ecosystem changed to use a lighter solution and use use Redux as default - yet you will still find a lot of projects using Redux. </a:t>
            </a:r>
            <a:endParaRPr/>
          </a:p>
        </p:txBody>
      </p:sp>
      <p:sp>
        <p:nvSpPr>
          <p:cNvPr id="381" name="Google Shape;381;g2b5d40f1134_0_54"/>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b5d40f1134_1_0"/>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It is also important to note that today, Redux use and rely on the Context API whereas a few years ago it was not the case.</a:t>
            </a:r>
            <a:br>
              <a:rPr lang="en-US"/>
            </a:br>
            <a:br>
              <a:rPr lang="en-US"/>
            </a:br>
            <a:r>
              <a:rPr lang="en-US"/>
              <a:t>Before the Context API, Redux handled the full setup for all the part of the state management.</a:t>
            </a:r>
            <a:endParaRPr/>
          </a:p>
        </p:txBody>
      </p:sp>
      <p:sp>
        <p:nvSpPr>
          <p:cNvPr id="388" name="Google Shape;388;g2b5d40f1134_1_0"/>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3. Redux</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g29a5f29c3f5_0_296"/>
          <p:cNvPicPr preferRelativeResize="0"/>
          <p:nvPr/>
        </p:nvPicPr>
        <p:blipFill rotWithShape="1">
          <a:blip r:embed="rId3">
            <a:alphaModFix/>
          </a:blip>
          <a:srcRect b="0" l="0" r="0" t="0"/>
          <a:stretch/>
        </p:blipFill>
        <p:spPr>
          <a:xfrm>
            <a:off x="4882413" y="2215413"/>
            <a:ext cx="2427174" cy="2427174"/>
          </a:xfrm>
          <a:prstGeom prst="rect">
            <a:avLst/>
          </a:prstGeom>
          <a:noFill/>
          <a:ln>
            <a:noFill/>
          </a:ln>
        </p:spPr>
      </p:pic>
      <p:sp>
        <p:nvSpPr>
          <p:cNvPr id="395" name="Google Shape;395;g29a5f29c3f5_0_296"/>
          <p:cNvSpPr txBox="1"/>
          <p:nvPr/>
        </p:nvSpPr>
        <p:spPr>
          <a:xfrm>
            <a:off x="4964200" y="4642575"/>
            <a:ext cx="2454000" cy="45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Exercises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7"/>
          <p:cNvSpPr txBox="1"/>
          <p:nvPr>
            <p:ph idx="1" type="body"/>
          </p:nvPr>
        </p:nvSpPr>
        <p:spPr>
          <a:xfrm>
            <a:off x="838199" y="365126"/>
            <a:ext cx="10515599" cy="5790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9"/>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As you know, state is only handled at a component level. If you want to send some data from one component to a child component you need to pass the value as a prop. </a:t>
            </a:r>
            <a:br>
              <a:rPr lang="en-US"/>
            </a:br>
            <a:br>
              <a:rPr lang="en-US"/>
            </a:br>
            <a:r>
              <a:rPr lang="en-US"/>
              <a:t>And if you want to send a value to a second level child component, you need to pass and forward the value. This is quite exhausting and hard to maintain on large applications.</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But it is even more complicated to “lift the state up” or simply send back information from a component to a parent component.</a:t>
            </a:r>
            <a:endParaRPr/>
          </a:p>
        </p:txBody>
      </p:sp>
      <p:sp>
        <p:nvSpPr>
          <p:cNvPr id="111" name="Google Shape;111;p9"/>
          <p:cNvSpPr txBox="1"/>
          <p:nvPr>
            <p:ph idx="2" type="body"/>
          </p:nvPr>
        </p:nvSpPr>
        <p:spPr>
          <a:xfrm>
            <a:off x="838200" y="384352"/>
            <a:ext cx="10508974" cy="5692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b5d40f1134_0_11"/>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In React, we use a lot of props, and depending on your components organization and infrastructure, you may have to send props from a main page to a sub component that is multiple layer deep.</a:t>
            </a:r>
            <a:endParaRPr/>
          </a:p>
          <a:p>
            <a:pPr indent="0" lvl="0" marL="0" rtl="0" algn="l">
              <a:lnSpc>
                <a:spcPct val="90000"/>
              </a:lnSpc>
              <a:spcBef>
                <a:spcPts val="0"/>
              </a:spcBef>
              <a:spcAft>
                <a:spcPts val="0"/>
              </a:spcAft>
              <a:buClr>
                <a:schemeClr val="dk1"/>
              </a:buClr>
              <a:buSzPts val="2800"/>
              <a:buNone/>
            </a:pPr>
            <a:br>
              <a:rPr lang="en-US"/>
            </a:br>
            <a:r>
              <a:rPr lang="en-US"/>
              <a:t>That is an issue as you are write code to handle the props to only forward the prop to another component: this is called “Prop drilling”</a:t>
            </a:r>
            <a:endParaRPr/>
          </a:p>
        </p:txBody>
      </p:sp>
      <p:sp>
        <p:nvSpPr>
          <p:cNvPr id="118" name="Google Shape;118;g2b5d40f1134_0_11"/>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b4947fee6d_0_126"/>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Prop drilling in React refers to the process of passing data from one component through several layers of nested components to reach a deeply nested component that needs the data.</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This is done by passing the data as props through each layer of the component tree, even if intermediate components do not need or use the data themselves.</a:t>
            </a:r>
            <a:endParaRPr/>
          </a:p>
        </p:txBody>
      </p:sp>
      <p:sp>
        <p:nvSpPr>
          <p:cNvPr id="125" name="Google Shape;125;g2b4947fee6d_0_126"/>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b4947fee6d_0_132"/>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While prop drilling is a straightforward concept and can be suitable for small applications or shallow component trees, it introduces several issues as applications grow in complexity</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Maintainability: As the component tree becomes deeper, maintaining the flow of props can become cumbersome. Changes to the structure of your data or the component tree can require refactoring at multiple levels, increasing the risk of errors.</a:t>
            </a:r>
            <a:endParaRPr/>
          </a:p>
        </p:txBody>
      </p:sp>
      <p:sp>
        <p:nvSpPr>
          <p:cNvPr id="132" name="Google Shape;132;g2b4947fee6d_0_132"/>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b4947fee6d_0_138"/>
          <p:cNvSpPr txBox="1"/>
          <p:nvPr>
            <p:ph idx="1" type="body"/>
          </p:nvPr>
        </p:nvSpPr>
        <p:spPr>
          <a:xfrm>
            <a:off x="838200" y="1572648"/>
            <a:ext cx="10515600" cy="460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Component Reusability: Intermediate components that are forced to pass down props they don't use become less reusable. To use these components in different contexts, you often need to provide the same props, even if they are irrelevant in the new context, leading to bloated component APIs.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2800"/>
              <a:buNone/>
            </a:pPr>
            <a:r>
              <a:rPr lang="en-US"/>
              <a:t>Readability: Prop drilling can clutter component APIs with props that are only relevant to deeply nested components, making it harder to understand the role and usage of each component at a glance.</a:t>
            </a:r>
            <a:endParaRPr/>
          </a:p>
        </p:txBody>
      </p:sp>
      <p:sp>
        <p:nvSpPr>
          <p:cNvPr id="139" name="Google Shape;139;g2b4947fee6d_0_138"/>
          <p:cNvSpPr txBox="1"/>
          <p:nvPr>
            <p:ph idx="2" type="body"/>
          </p:nvPr>
        </p:nvSpPr>
        <p:spPr>
          <a:xfrm>
            <a:off x="838200" y="384352"/>
            <a:ext cx="10509000" cy="56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1. Context use case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2023-09-21T14:17:13Z</dcterms:created>
  <dc:creator>Draltan Marin</dc:creator>
</cp:coreProperties>
</file>